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0" r:id="rId5"/>
    <p:sldId id="261" r:id="rId6"/>
    <p:sldId id="262" r:id="rId7"/>
    <p:sldId id="263" r:id="rId8"/>
    <p:sldId id="264" r:id="rId9"/>
    <p:sldId id="265"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4/5/2019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4/5/2019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2.png"/><Relationship Id="rId7" Type="http://schemas.openxmlformats.org/officeDocument/2006/relationships/hyperlink" Target="https://www.cityrating.com/crime-statistics/california/san-francisco.html" TargetMode="External"/><Relationship Id="rId2" Type="http://schemas.openxmlformats.org/officeDocument/2006/relationships/image" Target="../media/image1.jpeg"/><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extLst/>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644445E-5FAA-4ACF-82A8-D83BCF1A869E}"/>
              </a:ext>
            </a:extLst>
          </p:cNvPr>
          <p:cNvPicPr>
            <a:picLocks noChangeAspect="1"/>
          </p:cNvPicPr>
          <p:nvPr/>
        </p:nvPicPr>
        <p:blipFill rotWithShape="1">
          <a:blip r:embed="rId3">
            <a:alphaModFix/>
            <a:extLst/>
          </a:blip>
          <a:srcRect l="9091" t="16512"/>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D0B5694-D2BD-4AAC-ADA6-9F6C620C9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57800" y="0"/>
            <a:ext cx="5865812"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67DEE60-BB2F-4ADD-9F95-B1CFF03BE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5257800" y="1295400"/>
            <a:ext cx="5867400" cy="5562600"/>
          </a:xfrm>
          <a:prstGeom prst="rect">
            <a:avLst/>
          </a:prstGeom>
          <a:solidFill>
            <a:schemeClr val="bg1">
              <a:alpha val="6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3DD200-4822-4D2B-ACF2-EA24DBBE2585}"/>
              </a:ext>
            </a:extLst>
          </p:cNvPr>
          <p:cNvSpPr>
            <a:spLocks noGrp="1"/>
          </p:cNvSpPr>
          <p:nvPr>
            <p:ph type="ctrTitle"/>
          </p:nvPr>
        </p:nvSpPr>
        <p:spPr>
          <a:xfrm>
            <a:off x="5418161" y="1447800"/>
            <a:ext cx="4562452" cy="3253378"/>
          </a:xfrm>
        </p:spPr>
        <p:txBody>
          <a:bodyPr>
            <a:normAutofit/>
          </a:bodyPr>
          <a:lstStyle/>
          <a:p>
            <a:r>
              <a:rPr lang="en-US" sz="4800"/>
              <a:t>Battle Against Crime</a:t>
            </a:r>
          </a:p>
        </p:txBody>
      </p:sp>
      <p:sp>
        <p:nvSpPr>
          <p:cNvPr id="3" name="Subtitle 2">
            <a:extLst>
              <a:ext uri="{FF2B5EF4-FFF2-40B4-BE49-F238E27FC236}">
                <a16:creationId xmlns:a16="http://schemas.microsoft.com/office/drawing/2014/main" id="{0DA532E0-F843-4E46-B28A-DA06581EAD1E}"/>
              </a:ext>
            </a:extLst>
          </p:cNvPr>
          <p:cNvSpPr>
            <a:spLocks noGrp="1"/>
          </p:cNvSpPr>
          <p:nvPr>
            <p:ph type="subTitle" idx="1"/>
          </p:nvPr>
        </p:nvSpPr>
        <p:spPr>
          <a:xfrm>
            <a:off x="5418161" y="4701178"/>
            <a:ext cx="4562452" cy="937622"/>
          </a:xfrm>
        </p:spPr>
        <p:txBody>
          <a:bodyPr>
            <a:normAutofit/>
          </a:bodyPr>
          <a:lstStyle/>
          <a:p>
            <a:r>
              <a:rPr lang="en-US" sz="1800"/>
              <a:t>In San FRANCISCO</a:t>
            </a:r>
          </a:p>
        </p:txBody>
      </p:sp>
    </p:spTree>
    <p:extLst>
      <p:ext uri="{BB962C8B-B14F-4D97-AF65-F5344CB8AC3E}">
        <p14:creationId xmlns:p14="http://schemas.microsoft.com/office/powerpoint/2010/main" val="3172450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A6C3E9-4BDC-4CBF-A2AD-93AB9370D422}"/>
              </a:ext>
            </a:extLst>
          </p:cNvPr>
          <p:cNvSpPr/>
          <p:nvPr/>
        </p:nvSpPr>
        <p:spPr>
          <a:xfrm>
            <a:off x="2709644" y="1996580"/>
            <a:ext cx="6535024" cy="3170099"/>
          </a:xfrm>
          <a:prstGeom prst="rect">
            <a:avLst/>
          </a:prstGeom>
        </p:spPr>
        <p:txBody>
          <a:bodyPr wrap="square">
            <a:spAutoFit/>
          </a:bodyPr>
          <a:lstStyle/>
          <a:p>
            <a:r>
              <a:rPr lang="en-US" sz="3600" b="1" dirty="0"/>
              <a:t>Conclusion</a:t>
            </a:r>
          </a:p>
          <a:p>
            <a:endParaRPr lang="en-US" dirty="0"/>
          </a:p>
          <a:p>
            <a:endParaRPr lang="en-US" dirty="0"/>
          </a:p>
          <a:p>
            <a:r>
              <a:rPr lang="en-US" sz="3200" dirty="0"/>
              <a:t>The Battle against crime in San Francisco needs to start against Larceny Theft prioritizing the police district of Richmond.</a:t>
            </a:r>
          </a:p>
        </p:txBody>
      </p:sp>
    </p:spTree>
    <p:extLst>
      <p:ext uri="{BB962C8B-B14F-4D97-AF65-F5344CB8AC3E}">
        <p14:creationId xmlns:p14="http://schemas.microsoft.com/office/powerpoint/2010/main" val="1272108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extLst/>
          </a:blip>
          <a:stretch/>
        </a:blip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0" name="Picture 29">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2" name="Oval 31">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4" name="Picture 33">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6" name="Picture 35">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38" name="Rectangle 37">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855A784-CD35-4825-8896-79D6C8411209}"/>
              </a:ext>
            </a:extLst>
          </p:cNvPr>
          <p:cNvSpPr>
            <a:spLocks noGrp="1"/>
          </p:cNvSpPr>
          <p:nvPr>
            <p:ph type="title"/>
          </p:nvPr>
        </p:nvSpPr>
        <p:spPr>
          <a:xfrm>
            <a:off x="648930" y="629266"/>
            <a:ext cx="9252154" cy="1223983"/>
          </a:xfrm>
        </p:spPr>
        <p:txBody>
          <a:bodyPr vert="horz" lIns="91440" tIns="45720" rIns="91440" bIns="45720" rtlCol="0" anchor="t">
            <a:normAutofit/>
          </a:bodyPr>
          <a:lstStyle/>
          <a:p>
            <a:r>
              <a:rPr lang="en-US" sz="4200"/>
              <a:t>Crime statistics</a:t>
            </a:r>
            <a:endParaRPr lang="en-US" sz="4200" dirty="0"/>
          </a:p>
        </p:txBody>
      </p:sp>
      <p:sp>
        <p:nvSpPr>
          <p:cNvPr id="4" name="Text Placeholder 3">
            <a:extLst>
              <a:ext uri="{FF2B5EF4-FFF2-40B4-BE49-F238E27FC236}">
                <a16:creationId xmlns:a16="http://schemas.microsoft.com/office/drawing/2014/main" id="{DC16EA47-9D29-4696-951D-FB31949EBA16}"/>
              </a:ext>
            </a:extLst>
          </p:cNvPr>
          <p:cNvSpPr>
            <a:spLocks noGrp="1"/>
          </p:cNvSpPr>
          <p:nvPr>
            <p:ph type="body" sz="half" idx="2"/>
          </p:nvPr>
        </p:nvSpPr>
        <p:spPr>
          <a:xfrm>
            <a:off x="1103311" y="2052214"/>
            <a:ext cx="4338409" cy="4196185"/>
          </a:xfrm>
        </p:spPr>
        <p:txBody>
          <a:bodyPr vert="horz" lIns="91440" tIns="45720" rIns="91440" bIns="45720" rtlCol="0">
            <a:normAutofit/>
          </a:bodyPr>
          <a:lstStyle/>
          <a:p>
            <a:pPr>
              <a:buFont typeface="Wingdings 3" charset="2"/>
              <a:buChar char=""/>
            </a:pPr>
            <a:r>
              <a:rPr lang="en-US"/>
              <a:t>San Francisco crime statistics report an overall upward trend in crime based on data from 17 years with violent crime increasing and property crime increasing. This is as per report published at </a:t>
            </a:r>
            <a:r>
              <a:rPr lang="en-US" u="sng">
                <a:hlinkClick r:id="rId7"/>
              </a:rPr>
              <a:t>https://www.cityrating.com/crime-statistics/california/san-francisco.html</a:t>
            </a:r>
            <a:endParaRPr lang="en-US"/>
          </a:p>
        </p:txBody>
      </p:sp>
      <p:pic>
        <p:nvPicPr>
          <p:cNvPr id="6" name="Picture Placeholder 5">
            <a:extLst>
              <a:ext uri="{FF2B5EF4-FFF2-40B4-BE49-F238E27FC236}">
                <a16:creationId xmlns:a16="http://schemas.microsoft.com/office/drawing/2014/main" id="{31AD663D-FA76-4AF0-9D47-6BA48EE1EFB6}"/>
              </a:ext>
            </a:extLst>
          </p:cNvPr>
          <p:cNvPicPr>
            <a:picLocks noGrp="1" noChangeAspect="1"/>
          </p:cNvPicPr>
          <p:nvPr>
            <p:ph type="pic" idx="1"/>
          </p:nvPr>
        </p:nvPicPr>
        <p:blipFill rotWithShape="1">
          <a:blip r:embed="rId8">
            <a:extLst/>
          </a:blip>
          <a:srcRect l="16977" r="3446" b="-2"/>
          <a:stretch/>
        </p:blipFill>
        <p:spPr>
          <a:xfrm>
            <a:off x="6091916" y="2052213"/>
            <a:ext cx="5451627" cy="4196185"/>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2560428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493C45F-A4AD-47AA-A9C8-4C829CAA619C}"/>
              </a:ext>
            </a:extLst>
          </p:cNvPr>
          <p:cNvSpPr>
            <a:spLocks noGrp="1"/>
          </p:cNvSpPr>
          <p:nvPr>
            <p:ph type="body" idx="1"/>
          </p:nvPr>
        </p:nvSpPr>
        <p:spPr>
          <a:xfrm>
            <a:off x="1230454" y="1983847"/>
            <a:ext cx="9339673" cy="3376718"/>
          </a:xfrm>
        </p:spPr>
        <p:txBody>
          <a:bodyPr>
            <a:normAutofit/>
          </a:bodyPr>
          <a:lstStyle/>
          <a:p>
            <a:r>
              <a:rPr lang="en-US" dirty="0">
                <a:solidFill>
                  <a:schemeClr val="tx1"/>
                </a:solidFill>
              </a:rPr>
              <a:t>San Francisco has several police districts with varied types of crime in each district. This Project attempts to gather info on crime in the top neighborhoods on the various crime categories so that the San Francisco police department can focus on the neighborhoods that have the highest crime as per the year 2018 so that they can focus on creating task forces to address the same</a:t>
            </a:r>
            <a:r>
              <a:rPr lang="en-US" dirty="0"/>
              <a:t>.</a:t>
            </a:r>
          </a:p>
          <a:p>
            <a:endParaRPr lang="en-US" dirty="0"/>
          </a:p>
        </p:txBody>
      </p:sp>
    </p:spTree>
    <p:extLst>
      <p:ext uri="{BB962C8B-B14F-4D97-AF65-F5344CB8AC3E}">
        <p14:creationId xmlns:p14="http://schemas.microsoft.com/office/powerpoint/2010/main" val="4104854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7AAC48B-35C6-47B0-A8F6-BA0D89DA24B4}"/>
              </a:ext>
            </a:extLst>
          </p:cNvPr>
          <p:cNvSpPr/>
          <p:nvPr/>
        </p:nvSpPr>
        <p:spPr>
          <a:xfrm>
            <a:off x="897622" y="1124125"/>
            <a:ext cx="8246378" cy="3970318"/>
          </a:xfrm>
          <a:prstGeom prst="rect">
            <a:avLst/>
          </a:prstGeom>
        </p:spPr>
        <p:txBody>
          <a:bodyPr wrap="square">
            <a:spAutoFit/>
          </a:bodyPr>
          <a:lstStyle/>
          <a:p>
            <a:r>
              <a:rPr lang="en-US" dirty="0"/>
              <a:t>Methodology</a:t>
            </a:r>
          </a:p>
          <a:p>
            <a:endParaRPr lang="en-US" dirty="0"/>
          </a:p>
          <a:p>
            <a:r>
              <a:rPr lang="en-US" dirty="0"/>
              <a:t>The public data available at https://data.sfgov.org/Public-Safety/Police-Department-Incident-Reports-2018-to-Present/wg3w-h783 was used for the crime data of 2018 and also to explore neighborhoods in San Francisco with the top incidents. </a:t>
            </a:r>
          </a:p>
          <a:p>
            <a:endParaRPr lang="en-US" dirty="0"/>
          </a:p>
          <a:p>
            <a:r>
              <a:rPr lang="en-US" dirty="0"/>
              <a:t>The most common crime categories in each neighborhood was explored and then used to group the crime categories into clusters. </a:t>
            </a:r>
          </a:p>
          <a:p>
            <a:endParaRPr lang="en-US" dirty="0"/>
          </a:p>
          <a:p>
            <a:r>
              <a:rPr lang="en-US" dirty="0"/>
              <a:t>The k-means clustering algorithm was used to complete this task. </a:t>
            </a:r>
          </a:p>
          <a:p>
            <a:br>
              <a:rPr lang="en-US" dirty="0"/>
            </a:br>
            <a:r>
              <a:rPr lang="en-US" dirty="0"/>
              <a:t>Finally, the Folium library was used to visualize the neighborhoods  and incident categories in San Francisco and their clusters.</a:t>
            </a:r>
          </a:p>
        </p:txBody>
      </p:sp>
    </p:spTree>
    <p:extLst>
      <p:ext uri="{BB962C8B-B14F-4D97-AF65-F5344CB8AC3E}">
        <p14:creationId xmlns:p14="http://schemas.microsoft.com/office/powerpoint/2010/main" val="1552817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BC9ABF-9099-44B9-90A4-ABE8229E70CB}"/>
              </a:ext>
            </a:extLst>
          </p:cNvPr>
          <p:cNvSpPr>
            <a:spLocks noGrp="1"/>
          </p:cNvSpPr>
          <p:nvPr>
            <p:ph type="title"/>
          </p:nvPr>
        </p:nvSpPr>
        <p:spPr/>
        <p:txBody>
          <a:bodyPr/>
          <a:lstStyle/>
          <a:p>
            <a:r>
              <a:rPr lang="en-US" dirty="0"/>
              <a:t>San Francisco shows all crime incidents concentrated in the northern parts for 2018 as per the report</a:t>
            </a:r>
          </a:p>
        </p:txBody>
      </p:sp>
      <p:pic>
        <p:nvPicPr>
          <p:cNvPr id="6" name="Content Placeholder 5">
            <a:extLst>
              <a:ext uri="{FF2B5EF4-FFF2-40B4-BE49-F238E27FC236}">
                <a16:creationId xmlns:a16="http://schemas.microsoft.com/office/drawing/2014/main" id="{3692FAA4-6861-4B96-9516-122668BB54C4}"/>
              </a:ext>
            </a:extLst>
          </p:cNvPr>
          <p:cNvPicPr>
            <a:picLocks noGrp="1" noChangeAspect="1"/>
          </p:cNvPicPr>
          <p:nvPr>
            <p:ph idx="1"/>
          </p:nvPr>
        </p:nvPicPr>
        <p:blipFill>
          <a:blip r:embed="rId2"/>
          <a:stretch>
            <a:fillRect/>
          </a:stretch>
        </p:blipFill>
        <p:spPr>
          <a:xfrm>
            <a:off x="2733869" y="2442632"/>
            <a:ext cx="6335238" cy="3805767"/>
          </a:xfrm>
          <a:prstGeom prst="rect">
            <a:avLst/>
          </a:prstGeom>
        </p:spPr>
      </p:pic>
    </p:spTree>
    <p:extLst>
      <p:ext uri="{BB962C8B-B14F-4D97-AF65-F5344CB8AC3E}">
        <p14:creationId xmlns:p14="http://schemas.microsoft.com/office/powerpoint/2010/main" val="2161335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205C0-F5BD-4AD6-B0C1-339949B479AD}"/>
              </a:ext>
            </a:extLst>
          </p:cNvPr>
          <p:cNvSpPr>
            <a:spLocks noGrp="1"/>
          </p:cNvSpPr>
          <p:nvPr>
            <p:ph type="title"/>
          </p:nvPr>
        </p:nvSpPr>
        <p:spPr/>
        <p:txBody>
          <a:bodyPr/>
          <a:lstStyle/>
          <a:p>
            <a:r>
              <a:rPr lang="en-US" dirty="0"/>
              <a:t>Richmond Police District showed the most incidents for 2018</a:t>
            </a:r>
          </a:p>
        </p:txBody>
      </p:sp>
      <p:pic>
        <p:nvPicPr>
          <p:cNvPr id="4" name="Content Placeholder 3">
            <a:extLst>
              <a:ext uri="{FF2B5EF4-FFF2-40B4-BE49-F238E27FC236}">
                <a16:creationId xmlns:a16="http://schemas.microsoft.com/office/drawing/2014/main" id="{0664E05A-B70D-47F2-9D82-4190709A3801}"/>
              </a:ext>
            </a:extLst>
          </p:cNvPr>
          <p:cNvPicPr>
            <a:picLocks noGrp="1" noChangeAspect="1"/>
          </p:cNvPicPr>
          <p:nvPr>
            <p:ph idx="1"/>
          </p:nvPr>
        </p:nvPicPr>
        <p:blipFill>
          <a:blip r:embed="rId2"/>
          <a:stretch>
            <a:fillRect/>
          </a:stretch>
        </p:blipFill>
        <p:spPr>
          <a:xfrm>
            <a:off x="3340819" y="2502045"/>
            <a:ext cx="4894527" cy="2321882"/>
          </a:xfrm>
          <a:prstGeom prst="rect">
            <a:avLst/>
          </a:prstGeom>
        </p:spPr>
      </p:pic>
    </p:spTree>
    <p:extLst>
      <p:ext uri="{BB962C8B-B14F-4D97-AF65-F5344CB8AC3E}">
        <p14:creationId xmlns:p14="http://schemas.microsoft.com/office/powerpoint/2010/main" val="3839864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53BC0-5A89-45A4-A8EC-6B8E4A4F06D6}"/>
              </a:ext>
            </a:extLst>
          </p:cNvPr>
          <p:cNvSpPr>
            <a:spLocks noGrp="1"/>
          </p:cNvSpPr>
          <p:nvPr>
            <p:ph type="title"/>
          </p:nvPr>
        </p:nvSpPr>
        <p:spPr/>
        <p:txBody>
          <a:bodyPr/>
          <a:lstStyle/>
          <a:p>
            <a:r>
              <a:rPr lang="en-US" dirty="0"/>
              <a:t>The top neighborhood in Richmond District was Outer Richmond. Presidio Heights was second.</a:t>
            </a:r>
          </a:p>
        </p:txBody>
      </p:sp>
      <p:pic>
        <p:nvPicPr>
          <p:cNvPr id="4" name="Content Placeholder 3">
            <a:extLst>
              <a:ext uri="{FF2B5EF4-FFF2-40B4-BE49-F238E27FC236}">
                <a16:creationId xmlns:a16="http://schemas.microsoft.com/office/drawing/2014/main" id="{573FAD29-542A-488F-A51B-7B276F8D89EA}"/>
              </a:ext>
            </a:extLst>
          </p:cNvPr>
          <p:cNvPicPr>
            <a:picLocks noGrp="1" noChangeAspect="1"/>
          </p:cNvPicPr>
          <p:nvPr>
            <p:ph idx="1"/>
          </p:nvPr>
        </p:nvPicPr>
        <p:blipFill>
          <a:blip r:embed="rId2"/>
          <a:stretch>
            <a:fillRect/>
          </a:stretch>
        </p:blipFill>
        <p:spPr>
          <a:xfrm>
            <a:off x="2344611" y="2669574"/>
            <a:ext cx="7900813" cy="1518852"/>
          </a:xfrm>
          <a:prstGeom prst="rect">
            <a:avLst/>
          </a:prstGeom>
        </p:spPr>
      </p:pic>
    </p:spTree>
    <p:extLst>
      <p:ext uri="{BB962C8B-B14F-4D97-AF65-F5344CB8AC3E}">
        <p14:creationId xmlns:p14="http://schemas.microsoft.com/office/powerpoint/2010/main" val="3596701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CA390-045E-4BFE-B288-4714F9292AF3}"/>
              </a:ext>
            </a:extLst>
          </p:cNvPr>
          <p:cNvSpPr>
            <a:spLocks noGrp="1"/>
          </p:cNvSpPr>
          <p:nvPr>
            <p:ph type="title"/>
          </p:nvPr>
        </p:nvSpPr>
        <p:spPr/>
        <p:txBody>
          <a:bodyPr/>
          <a:lstStyle/>
          <a:p>
            <a:r>
              <a:rPr lang="en-US" dirty="0"/>
              <a:t>The top incident category was Larceny Theft in Richmond police district followed by Assault that came in second.</a:t>
            </a:r>
          </a:p>
        </p:txBody>
      </p:sp>
      <p:pic>
        <p:nvPicPr>
          <p:cNvPr id="4" name="Content Placeholder 3">
            <a:extLst>
              <a:ext uri="{FF2B5EF4-FFF2-40B4-BE49-F238E27FC236}">
                <a16:creationId xmlns:a16="http://schemas.microsoft.com/office/drawing/2014/main" id="{365CBD03-91A3-46C2-89E0-AAEF00CE3F88}"/>
              </a:ext>
            </a:extLst>
          </p:cNvPr>
          <p:cNvPicPr>
            <a:picLocks noGrp="1" noChangeAspect="1"/>
          </p:cNvPicPr>
          <p:nvPr>
            <p:ph idx="1"/>
          </p:nvPr>
        </p:nvPicPr>
        <p:blipFill>
          <a:blip r:embed="rId2"/>
          <a:stretch>
            <a:fillRect/>
          </a:stretch>
        </p:blipFill>
        <p:spPr>
          <a:xfrm>
            <a:off x="5481241" y="3279710"/>
            <a:ext cx="5457115" cy="2348971"/>
          </a:xfrm>
          <a:prstGeom prst="rect">
            <a:avLst/>
          </a:prstGeom>
        </p:spPr>
      </p:pic>
    </p:spTree>
    <p:extLst>
      <p:ext uri="{BB962C8B-B14F-4D97-AF65-F5344CB8AC3E}">
        <p14:creationId xmlns:p14="http://schemas.microsoft.com/office/powerpoint/2010/main" val="3625514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A2B76-7D8B-4801-BD76-D17D09DDF9DE}"/>
              </a:ext>
            </a:extLst>
          </p:cNvPr>
          <p:cNvSpPr>
            <a:spLocks noGrp="1"/>
          </p:cNvSpPr>
          <p:nvPr>
            <p:ph type="title"/>
          </p:nvPr>
        </p:nvSpPr>
        <p:spPr/>
        <p:txBody>
          <a:bodyPr/>
          <a:lstStyle/>
          <a:p>
            <a:r>
              <a:rPr lang="en-US" dirty="0"/>
              <a:t>Clustering also shows more occurrences of Larceny theft(purple cluster) for the whole of San Francisco</a:t>
            </a:r>
          </a:p>
        </p:txBody>
      </p:sp>
      <p:pic>
        <p:nvPicPr>
          <p:cNvPr id="4" name="Content Placeholder 3">
            <a:extLst>
              <a:ext uri="{FF2B5EF4-FFF2-40B4-BE49-F238E27FC236}">
                <a16:creationId xmlns:a16="http://schemas.microsoft.com/office/drawing/2014/main" id="{28132E6C-911F-47BC-9C52-A1F511965D11}"/>
              </a:ext>
            </a:extLst>
          </p:cNvPr>
          <p:cNvPicPr>
            <a:picLocks noGrp="1" noChangeAspect="1"/>
          </p:cNvPicPr>
          <p:nvPr>
            <p:ph idx="1"/>
          </p:nvPr>
        </p:nvPicPr>
        <p:blipFill>
          <a:blip r:embed="rId2"/>
          <a:stretch>
            <a:fillRect/>
          </a:stretch>
        </p:blipFill>
        <p:spPr>
          <a:xfrm>
            <a:off x="5158751" y="2494916"/>
            <a:ext cx="6215266" cy="4040996"/>
          </a:xfrm>
          <a:prstGeom prst="rect">
            <a:avLst/>
          </a:prstGeom>
        </p:spPr>
      </p:pic>
    </p:spTree>
    <p:extLst>
      <p:ext uri="{BB962C8B-B14F-4D97-AF65-F5344CB8AC3E}">
        <p14:creationId xmlns:p14="http://schemas.microsoft.com/office/powerpoint/2010/main" val="6242671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otalTime>0</TotalTime>
  <Words>295</Words>
  <Application>Microsoft Office PowerPoint</Application>
  <PresentationFormat>Widescreen</PresentationFormat>
  <Paragraphs>22</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Century Gothic</vt:lpstr>
      <vt:lpstr>Wingdings 3</vt:lpstr>
      <vt:lpstr>Ion</vt:lpstr>
      <vt:lpstr>Battle Against Crime</vt:lpstr>
      <vt:lpstr>Crime statistics</vt:lpstr>
      <vt:lpstr>PowerPoint Presentation</vt:lpstr>
      <vt:lpstr>PowerPoint Presentation</vt:lpstr>
      <vt:lpstr>San Francisco shows all crime incidents concentrated in the northern parts for 2018 as per the report</vt:lpstr>
      <vt:lpstr>Richmond Police District showed the most incidents for 2018</vt:lpstr>
      <vt:lpstr>The top neighborhood in Richmond District was Outer Richmond. Presidio Heights was second.</vt:lpstr>
      <vt:lpstr>The top incident category was Larceny Theft in Richmond police district followed by Assault that came in second.</vt:lpstr>
      <vt:lpstr>Clustering also shows more occurrences of Larceny theft(purple cluster) for the whole of San Francisco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Against Crime</dc:title>
  <dc:creator>Galina Styx</dc:creator>
  <cp:lastModifiedBy>Galina Styx</cp:lastModifiedBy>
  <cp:revision>1</cp:revision>
  <dcterms:created xsi:type="dcterms:W3CDTF">2019-04-05T21:05:59Z</dcterms:created>
  <dcterms:modified xsi:type="dcterms:W3CDTF">2019-04-05T21:06:24Z</dcterms:modified>
</cp:coreProperties>
</file>